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customXml/itemProps2.xml" ContentType="application/vnd.openxmlformats-officedocument.customXmlProperti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43"/>
  </p:notesMasterIdLst>
  <p:handoutMasterIdLst>
    <p:handoutMasterId r:id="rId44"/>
  </p:handoutMasterIdLst>
  <p:sldIdLst>
    <p:sldId id="326" r:id="rId2"/>
    <p:sldId id="441" r:id="rId3"/>
    <p:sldId id="457" r:id="rId4"/>
    <p:sldId id="464" r:id="rId5"/>
    <p:sldId id="427" r:id="rId6"/>
    <p:sldId id="462" r:id="rId7"/>
    <p:sldId id="466" r:id="rId8"/>
    <p:sldId id="480" r:id="rId9"/>
    <p:sldId id="451" r:id="rId10"/>
    <p:sldId id="459" r:id="rId11"/>
    <p:sldId id="463" r:id="rId12"/>
    <p:sldId id="458" r:id="rId13"/>
    <p:sldId id="450" r:id="rId14"/>
    <p:sldId id="452" r:id="rId15"/>
    <p:sldId id="453" r:id="rId16"/>
    <p:sldId id="454" r:id="rId17"/>
    <p:sldId id="455" r:id="rId18"/>
    <p:sldId id="456" r:id="rId19"/>
    <p:sldId id="470" r:id="rId20"/>
    <p:sldId id="471" r:id="rId21"/>
    <p:sldId id="472" r:id="rId22"/>
    <p:sldId id="473" r:id="rId23"/>
    <p:sldId id="429" r:id="rId24"/>
    <p:sldId id="430" r:id="rId25"/>
    <p:sldId id="474" r:id="rId26"/>
    <p:sldId id="467" r:id="rId27"/>
    <p:sldId id="468" r:id="rId28"/>
    <p:sldId id="476" r:id="rId29"/>
    <p:sldId id="477" r:id="rId30"/>
    <p:sldId id="483" r:id="rId31"/>
    <p:sldId id="484" r:id="rId32"/>
    <p:sldId id="485" r:id="rId33"/>
    <p:sldId id="442" r:id="rId34"/>
    <p:sldId id="443" r:id="rId35"/>
    <p:sldId id="444" r:id="rId36"/>
    <p:sldId id="478" r:id="rId37"/>
    <p:sldId id="475" r:id="rId38"/>
    <p:sldId id="481" r:id="rId39"/>
    <p:sldId id="482" r:id="rId40"/>
    <p:sldId id="479" r:id="rId41"/>
    <p:sldId id="465" r:id="rId42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00"/>
    <a:srgbClr val="FFFF00"/>
    <a:srgbClr val="3333FF"/>
    <a:srgbClr val="FF3300"/>
    <a:srgbClr val="FFFFFF"/>
    <a:srgbClr val="006666"/>
    <a:srgbClr val="99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100" d="100"/>
          <a:sy n="100" d="100"/>
        </p:scale>
        <p:origin x="-29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4" tIns="46152" rIns="92304" bIns="4615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F001404-5286-47D7-835F-5A9F4CD847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3019425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79500" y="676275"/>
            <a:ext cx="4711700" cy="3533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435475"/>
            <a:ext cx="50577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4750"/>
            <a:ext cx="2944813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3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8794750"/>
            <a:ext cx="30194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0" tIns="45185" rIns="90370" bIns="45185" numCol="1" anchor="b" anchorCtr="0" compatLnSpc="1">
            <a:prstTxWarp prst="textNoShape">
              <a:avLst/>
            </a:prstTxWarp>
          </a:bodyPr>
          <a:lstStyle>
            <a:lvl1pPr algn="r" defTabSz="90328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06066B5-59FF-4272-B1AF-12598BEB32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0F9D5-4257-46B2-987E-735C3355282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2C4DD9-1942-4201-B43B-F184ED2E657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791C5-7643-4AFE-BD8F-F30167E6E63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84690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4691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D5C79-2803-41A6-A685-D951F1D038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2C594-E546-412B-8FA2-20CA4B226D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11812-8E5D-4AC7-9DDA-4905E624C3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133598-FC2D-4ABD-940F-0E4180A2E12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DDE9D-E48C-4E63-A886-5B9E3ADA21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4CCED-395E-4B7C-917A-5083448BF5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A40CB-E16A-4C6A-899D-CA749A7FFD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BEC34-3435-48F0-BE3D-AA1A28BB5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177AB4-04BB-4786-A2F3-5F491AED50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A96E9-8A7C-40CC-8D98-482615268C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90F81-67EA-457A-AA17-2DA1BCAA1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283651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2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3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4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5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6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7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8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59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0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1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2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3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4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3665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283666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3667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68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3669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30C14EC8-F394-417C-921B-CA44726FE6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8367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680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Supplemental Specification 802: Constructing and Inspecting Pipe Culverts, Sewers, Drains and Drainage Structures</a:t>
            </a:r>
            <a:endParaRPr lang="en-US" sz="9600" dirty="0" smtClean="0"/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762000" y="3581400"/>
            <a:ext cx="4267200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70000"/>
              </a:lnSpc>
            </a:pPr>
            <a:r>
              <a:rPr lang="en-US" sz="2800">
                <a:latin typeface="Times New Roman" pitchFamily="18" charset="0"/>
              </a:rPr>
              <a:t>Ted Strickland, Governor</a:t>
            </a:r>
          </a:p>
          <a:p>
            <a:pPr eaLnBrk="1" hangingPunct="1">
              <a:lnSpc>
                <a:spcPct val="70000"/>
              </a:lnSpc>
            </a:pPr>
            <a:endParaRPr lang="en-US" sz="10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>
                <a:latin typeface="Times New Roman" pitchFamily="18" charset="0"/>
              </a:rPr>
              <a:t>Jolene Molitoris, ODOT Director</a:t>
            </a: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endParaRPr lang="en-US" sz="24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400">
                <a:latin typeface="Times New Roman" pitchFamily="18" charset="0"/>
              </a:rPr>
              <a:t>John Stains, P.E.</a:t>
            </a:r>
          </a:p>
          <a:p>
            <a:pPr eaLnBrk="1" hangingPunct="1">
              <a:lnSpc>
                <a:spcPct val="70000"/>
              </a:lnSpc>
            </a:pPr>
            <a:endParaRPr lang="en-US" sz="8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>
                <a:latin typeface="Times New Roman" pitchFamily="18" charset="0"/>
              </a:rPr>
              <a:t>Roadway Hydraulics Engineer</a:t>
            </a:r>
          </a:p>
          <a:p>
            <a:pPr eaLnBrk="1" hangingPunct="1">
              <a:lnSpc>
                <a:spcPct val="70000"/>
              </a:lnSpc>
            </a:pPr>
            <a:endParaRPr lang="en-US" sz="800">
              <a:latin typeface="Times New Roman" pitchFamily="18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>
                <a:latin typeface="Times New Roman" pitchFamily="18" charset="0"/>
              </a:rPr>
              <a:t>Central Office, Hydraulics Section</a:t>
            </a:r>
          </a:p>
        </p:txBody>
      </p:sp>
      <p:graphicFrame>
        <p:nvGraphicFramePr>
          <p:cNvPr id="1026" name="Object 9"/>
          <p:cNvGraphicFramePr>
            <a:graphicFrameLocks noChangeAspect="1"/>
          </p:cNvGraphicFramePr>
          <p:nvPr>
            <p:ph sz="half" idx="2"/>
          </p:nvPr>
        </p:nvGraphicFramePr>
        <p:xfrm>
          <a:off x="5410200" y="3657600"/>
          <a:ext cx="2065338" cy="2065338"/>
        </p:xfrm>
        <a:graphic>
          <a:graphicData uri="http://schemas.openxmlformats.org/presentationml/2006/ole">
            <p:oleObj spid="_x0000_s1026" name="Drawing" r:id="rId4" imgW="4924440" imgH="4924440" progId="WPDraw30.Drawing">
              <p:embed/>
            </p:oleObj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Provide written confirmation from the conduit manufacturer that the pipe material and strength supplied are appropriate for bedding and backfill material and density</a:t>
            </a:r>
          </a:p>
          <a:p>
            <a:pPr>
              <a:defRPr/>
            </a:pPr>
            <a:r>
              <a:rPr lang="en-US" dirty="0" smtClean="0"/>
              <a:t>All deviations during construction require the installation plan to be revised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Deviations during construction require a revision to the installation plan to be submitted, with manufacturer confirmation</a:t>
            </a:r>
          </a:p>
          <a:p>
            <a:pPr>
              <a:defRPr/>
            </a:pPr>
            <a:r>
              <a:rPr lang="en-US" dirty="0" smtClean="0"/>
              <a:t>Revisions required to be submitted within 5 days</a:t>
            </a:r>
          </a:p>
          <a:p>
            <a:pPr>
              <a:defRPr/>
            </a:pPr>
            <a:r>
              <a:rPr lang="en-US" dirty="0" smtClean="0"/>
              <a:t>If revision does not  receive confirmation, all installation will be replaced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Construction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Construction inspection forms for conduit and drainage structures certified and submitted by a representative of the Contractor to the Engineer</a:t>
            </a:r>
          </a:p>
          <a:p>
            <a:pPr>
              <a:defRPr/>
            </a:pPr>
            <a:r>
              <a:rPr lang="en-US" dirty="0" smtClean="0"/>
              <a:t>Deviations from installation plan are identified</a:t>
            </a:r>
          </a:p>
          <a:p>
            <a:pPr>
              <a:defRPr/>
            </a:pPr>
            <a:r>
              <a:rPr lang="en-US" dirty="0" smtClean="0"/>
              <a:t>ODOT inspector role to ensure installation plan is being followed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 Construction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 inspection no sooner than 30 days after the completion of finished grade</a:t>
            </a:r>
          </a:p>
          <a:p>
            <a:pPr>
              <a:defRPr/>
            </a:pPr>
            <a:r>
              <a:rPr lang="en-US" dirty="0" smtClean="0"/>
              <a:t>Inspect all structures and entire length of all conduit</a:t>
            </a:r>
          </a:p>
          <a:p>
            <a:pPr>
              <a:defRPr/>
            </a:pPr>
            <a:r>
              <a:rPr lang="en-US" dirty="0" smtClean="0"/>
              <a:t>May be performed before paving</a:t>
            </a:r>
          </a:p>
          <a:p>
            <a:pPr>
              <a:defRPr/>
            </a:pPr>
            <a:r>
              <a:rPr lang="en-US" dirty="0" smtClean="0"/>
              <a:t>Perform remote or manual inspection of all conduit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Post Construction Inspection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Manual</a:t>
                      </a:r>
                      <a:r>
                        <a:rPr lang="en-US" baseline="0" dirty="0" smtClean="0"/>
                        <a:t> Inspection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Remote</a:t>
                      </a:r>
                      <a:r>
                        <a:rPr lang="en-US" baseline="0" dirty="0" smtClean="0"/>
                        <a:t> Inspection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Conduits</a:t>
                      </a:r>
                      <a:r>
                        <a:rPr lang="en-US" baseline="0" dirty="0" smtClean="0"/>
                        <a:t> with a rise of 48 inches and greater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Conduits</a:t>
                      </a:r>
                      <a:r>
                        <a:rPr lang="en-US" baseline="0" dirty="0" smtClean="0"/>
                        <a:t> with a rise of 12 inches or greater up to 48 inches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Non-circular</a:t>
                      </a:r>
                      <a:r>
                        <a:rPr lang="en-US" baseline="0" dirty="0" smtClean="0"/>
                        <a:t> conduit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Conduits with a rise less</a:t>
                      </a:r>
                      <a:r>
                        <a:rPr lang="en-US" baseline="0" dirty="0" smtClean="0"/>
                        <a:t> than 12 inches as directed by Engineer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All Drainage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Manual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Provide a video recording of the entire run of conduit</a:t>
            </a:r>
          </a:p>
          <a:p>
            <a:pPr>
              <a:defRPr/>
            </a:pPr>
            <a:r>
              <a:rPr lang="en-US" dirty="0" smtClean="0"/>
              <a:t>Measure the deflection of flexible conduit</a:t>
            </a:r>
          </a:p>
          <a:p>
            <a:pPr lvl="1">
              <a:defRPr/>
            </a:pPr>
            <a:r>
              <a:rPr lang="en-US" dirty="0" smtClean="0"/>
              <a:t>Take three measurements in each segment</a:t>
            </a:r>
          </a:p>
          <a:p>
            <a:pPr lvl="1">
              <a:defRPr/>
            </a:pPr>
            <a:r>
              <a:rPr lang="en-US" dirty="0" smtClean="0"/>
              <a:t>Report smallest diameter of each segment of the run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Manual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Measure crack width of rigid conduit</a:t>
            </a:r>
          </a:p>
          <a:p>
            <a:pPr lvl="1">
              <a:defRPr/>
            </a:pPr>
            <a:r>
              <a:rPr lang="en-US" dirty="0" smtClean="0"/>
              <a:t>Record location, length and greatest width of each crack</a:t>
            </a:r>
          </a:p>
          <a:p>
            <a:pPr>
              <a:defRPr/>
            </a:pPr>
            <a:r>
              <a:rPr lang="en-US" dirty="0" smtClean="0"/>
              <a:t>Measure joint gap of all conduit</a:t>
            </a:r>
          </a:p>
          <a:p>
            <a:pPr lvl="1">
              <a:defRPr/>
            </a:pPr>
            <a:r>
              <a:rPr lang="en-US" dirty="0" smtClean="0"/>
              <a:t>Record widest gap in each joint</a:t>
            </a:r>
          </a:p>
          <a:p>
            <a:pPr>
              <a:defRPr/>
            </a:pPr>
            <a:r>
              <a:rPr lang="en-US" dirty="0" smtClean="0"/>
              <a:t>Measure greatest width of separation of manufactured seams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Remote Inspection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Use crawler mounted camera to record video of all conduit</a:t>
            </a:r>
          </a:p>
          <a:p>
            <a:pPr>
              <a:defRPr/>
            </a:pPr>
            <a:r>
              <a:rPr lang="en-US" dirty="0" smtClean="0"/>
              <a:t>Make measurements using equipment described in SS 902 for conduit materials as follows: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Remote Inspection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Conduit Material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Measurement Equipment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of Measurement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Rigid conduit and Mortar lined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Crawler mounted camera with laser profiler*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Plastic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Crawler mounted camera with laser profiler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 widths</a:t>
                      </a:r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Ductile Iron and Steel Casing</a:t>
                      </a:r>
                      <a:r>
                        <a:rPr lang="en-US" baseline="0" dirty="0" smtClean="0"/>
                        <a:t> pipe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Crawler mounted camera with laser profiler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Bituminous Coated and Lin</a:t>
                      </a:r>
                      <a:r>
                        <a:rPr lang="en-US" baseline="0" dirty="0" smtClean="0"/>
                        <a:t>ed CMP, Spiral Rib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Crawler mounted camera with laser profiler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Joint gaps</a:t>
                      </a:r>
                    </a:p>
                    <a:p>
                      <a:pPr algn="ctr"/>
                      <a:r>
                        <a:rPr lang="en-US" dirty="0" smtClean="0"/>
                        <a:t>Crack</a:t>
                      </a:r>
                      <a:r>
                        <a:rPr lang="en-US" baseline="0" dirty="0" smtClean="0"/>
                        <a:t> widths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Deflection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Circular CMP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Mandrel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Deflection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81000" y="6324600"/>
            <a:ext cx="5410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>
              <a:defRPr/>
            </a:pPr>
            <a:r>
              <a:rPr lang="en-US" sz="2400" kern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*crack and defect measuring tool only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Equipment requirements in            SS 902.01</a:t>
            </a:r>
          </a:p>
          <a:p>
            <a:pPr>
              <a:defRPr/>
            </a:pPr>
            <a:r>
              <a:rPr lang="en-US" dirty="0" smtClean="0"/>
              <a:t>Crawler with adjustable camera height, all wheel drive, adjustable speed</a:t>
            </a:r>
          </a:p>
          <a:p>
            <a:pPr>
              <a:defRPr/>
            </a:pPr>
            <a:r>
              <a:rPr lang="en-US" dirty="0" smtClean="0"/>
              <a:t>Camera with zoom, pan and tilt, light source</a:t>
            </a:r>
          </a:p>
          <a:p>
            <a:pPr>
              <a:defRPr/>
            </a:pPr>
            <a:r>
              <a:rPr lang="en-US" dirty="0" smtClean="0"/>
              <a:t>Digital video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Performance vs. Method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ODOT has historically used Method Specs</a:t>
            </a:r>
          </a:p>
          <a:p>
            <a:pPr>
              <a:defRPr/>
            </a:pPr>
            <a:r>
              <a:rPr lang="en-US" dirty="0" smtClean="0"/>
              <a:t>603/604 details excavation, bedding and backfill materials and methods of compaction</a:t>
            </a:r>
          </a:p>
          <a:p>
            <a:pPr>
              <a:defRPr/>
            </a:pPr>
            <a:r>
              <a:rPr lang="en-US" dirty="0" smtClean="0"/>
              <a:t>SS 802 allows the contractor to determine means and methods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Crawler Mounted Camera</a:t>
            </a:r>
            <a:endParaRPr lang="en-US" sz="2800" dirty="0"/>
          </a:p>
        </p:txBody>
      </p:sp>
      <p:pic>
        <p:nvPicPr>
          <p:cNvPr id="22531" name="Picture Placeholder 6" descr="112706 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143000"/>
            <a:ext cx="7010400" cy="52578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 with Laser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Equipment requirements in            SS 902.02</a:t>
            </a:r>
          </a:p>
          <a:p>
            <a:pPr>
              <a:defRPr/>
            </a:pPr>
            <a:r>
              <a:rPr lang="en-US" dirty="0" smtClean="0"/>
              <a:t>Crawler/camera same as SS 902.01</a:t>
            </a:r>
          </a:p>
          <a:p>
            <a:pPr>
              <a:defRPr/>
            </a:pPr>
            <a:r>
              <a:rPr lang="en-US" dirty="0" smtClean="0"/>
              <a:t>Continuous laser ring “Scanner 3-D” laser profiler</a:t>
            </a:r>
          </a:p>
          <a:p>
            <a:pPr>
              <a:defRPr/>
            </a:pPr>
            <a:r>
              <a:rPr lang="en-US" dirty="0" smtClean="0"/>
              <a:t>Deflection calculated from actual interior circumference, not manually input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Crawler Mounted Camera with Laser Profiler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Calibration per ASTM E691 and E177</a:t>
            </a:r>
          </a:p>
          <a:p>
            <a:pPr>
              <a:defRPr/>
            </a:pPr>
            <a:r>
              <a:rPr lang="en-US" dirty="0" smtClean="0"/>
              <a:t>Automatic measurement and recording, unable to manually input or edit data</a:t>
            </a:r>
          </a:p>
          <a:p>
            <a:pPr>
              <a:defRPr/>
            </a:pPr>
            <a:r>
              <a:rPr lang="en-US" dirty="0" smtClean="0"/>
              <a:t>Crack and Defect measuring tool accurate to 1/32”</a:t>
            </a:r>
          </a:p>
          <a:p>
            <a:pPr>
              <a:defRPr/>
            </a:pPr>
            <a:r>
              <a:rPr lang="en-US" dirty="0" smtClean="0"/>
              <a:t>On screen calibration at each measurement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Crawler Mounted Camera with Laser Profiler</a:t>
            </a:r>
            <a:endParaRPr lang="en-US" sz="2800" dirty="0"/>
          </a:p>
        </p:txBody>
      </p:sp>
      <p:pic>
        <p:nvPicPr>
          <p:cNvPr id="25603" name="Picture Placeholder 7" descr="laserpro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6858000" cy="5143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Control Station for Crawler and Laser Profiler</a:t>
            </a:r>
            <a:endParaRPr lang="en-US" sz="2800" dirty="0"/>
          </a:p>
        </p:txBody>
      </p:sp>
      <p:pic>
        <p:nvPicPr>
          <p:cNvPr id="26627" name="Picture Placeholder 4" descr="laserprof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143000"/>
            <a:ext cx="6858000" cy="514350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Laser Profiler Reporting</a:t>
            </a:r>
            <a:endParaRPr lang="en-US" sz="2800" dirty="0"/>
          </a:p>
        </p:txBody>
      </p:sp>
      <p:pic>
        <p:nvPicPr>
          <p:cNvPr id="27651" name="Picture Placeholder 4" descr="coolvisio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143000"/>
            <a:ext cx="7258050" cy="5429250"/>
          </a:xfr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Evaluate defects as required by AASHTO LRFD Bridge Construction Specifications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Evaluation performed by an independent, third party P.E.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371600" y="3352800"/>
          <a:ext cx="487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AASHTO Section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Material Type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26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Metal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27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Concrete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Section 30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2"/>
                          </a:solidFill>
                        </a:rPr>
                        <a:t>Plastic Conduit</a:t>
                      </a:r>
                      <a:endParaRPr lang="en-US" dirty="0">
                        <a:solidFill>
                          <a:schemeClr val="bg2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no repairs are necessary or required, submit following statement in the evaluation: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“I certify that repairs are not required for the conduit to function as designed and that the conduit meets the design life requirements described in the version of the Department’s </a:t>
            </a:r>
            <a:r>
              <a:rPr lang="en-US" sz="2800" i="1" dirty="0" smtClean="0"/>
              <a:t>Location and Design Manual, Volume 2, Drainage Design</a:t>
            </a:r>
            <a:r>
              <a:rPr lang="en-US" sz="2800" dirty="0" smtClean="0"/>
              <a:t>, used in the original design.”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 repairs are necessary or required prepare a plan for repair with following statement:</a:t>
            </a:r>
          </a:p>
          <a:p>
            <a:pPr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sz="2800" dirty="0" smtClean="0"/>
              <a:t>“I certify that this repair plan was designed to ensure the repaired conduit will function as designed and will meet the requirements described in the version of the Department’s </a:t>
            </a:r>
            <a:r>
              <a:rPr lang="en-US" sz="2800" i="1" dirty="0" smtClean="0"/>
              <a:t>Location and Design Manual, Volume 2, Drainage Design</a:t>
            </a:r>
            <a:r>
              <a:rPr lang="en-US" sz="2800" dirty="0" smtClean="0"/>
              <a:t>, used in the original design.” </a:t>
            </a:r>
            <a:endParaRPr lang="en-US" sz="2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Repairs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plans require written confirmation from the conduit manufacturer that repairs are appropriate</a:t>
            </a:r>
          </a:p>
          <a:p>
            <a:pPr>
              <a:defRPr/>
            </a:pPr>
            <a:r>
              <a:rPr lang="en-US" dirty="0" smtClean="0"/>
              <a:t>30 days after repairs are completed, inspect for effectiveness</a:t>
            </a:r>
          </a:p>
          <a:p>
            <a:pPr>
              <a:defRPr/>
            </a:pPr>
            <a:r>
              <a:rPr lang="en-US" dirty="0" smtClean="0"/>
              <a:t>Conduit repairs and additional inspections done at no additional cost to the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Other ODOT Performance Based Specifications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SS 832: Temporary Sediment and Erosion Control</a:t>
            </a:r>
          </a:p>
          <a:p>
            <a:pPr>
              <a:defRPr/>
            </a:pPr>
            <a:r>
              <a:rPr lang="en-US" dirty="0" smtClean="0"/>
              <a:t>441: Contractor Mix Design and Quality Control- Asphalt Concrete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– Metal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all racking or denting</a:t>
            </a:r>
          </a:p>
          <a:p>
            <a:r>
              <a:rPr lang="en-US" dirty="0" smtClean="0"/>
              <a:t>Repair all damage to coatings</a:t>
            </a:r>
          </a:p>
          <a:p>
            <a:r>
              <a:rPr lang="en-US" dirty="0" smtClean="0"/>
              <a:t>Evaluate if deflection &gt; 5%</a:t>
            </a:r>
          </a:p>
          <a:p>
            <a:r>
              <a:rPr lang="en-US" dirty="0" smtClean="0"/>
              <a:t>Repair or replace conduit if deflection &gt;7.5%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- Rigid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if cracks &gt; 0.01 inch</a:t>
            </a:r>
          </a:p>
          <a:p>
            <a:r>
              <a:rPr lang="en-US" dirty="0" smtClean="0"/>
              <a:t>Repair or replace conduit if cracks &gt;0.10 inch</a:t>
            </a:r>
          </a:p>
          <a:p>
            <a:r>
              <a:rPr lang="en-US" dirty="0" smtClean="0"/>
              <a:t>Repair or replace conduit if spalls or slabbing are observed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Repairs - Plastic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Evaluate if infiltration is observed</a:t>
            </a:r>
          </a:p>
          <a:p>
            <a:r>
              <a:rPr lang="en-US" dirty="0" smtClean="0"/>
              <a:t>Evaluate if deflection &gt; 5%</a:t>
            </a:r>
          </a:p>
          <a:p>
            <a:r>
              <a:rPr lang="en-US" dirty="0" smtClean="0"/>
              <a:t>Repair or replace conduit deflection &gt; 7.5%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Methods – Flexible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Joints</a:t>
            </a:r>
          </a:p>
          <a:p>
            <a:pPr>
              <a:defRPr/>
            </a:pPr>
            <a:r>
              <a:rPr lang="en-US" dirty="0" smtClean="0"/>
              <a:t>Reround</a:t>
            </a:r>
          </a:p>
          <a:p>
            <a:pPr>
              <a:defRPr/>
            </a:pPr>
            <a:r>
              <a:rPr lang="en-US" dirty="0" smtClean="0"/>
              <a:t>Reline</a:t>
            </a:r>
          </a:p>
          <a:p>
            <a:pPr>
              <a:defRPr/>
            </a:pPr>
            <a:r>
              <a:rPr lang="en-US" dirty="0" smtClean="0"/>
              <a:t>Relay</a:t>
            </a:r>
          </a:p>
          <a:p>
            <a:pPr>
              <a:defRPr/>
            </a:pPr>
            <a:r>
              <a:rPr lang="en-US" dirty="0" smtClean="0"/>
              <a:t>Replace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Repair Methods – Rigid Pipe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Joints</a:t>
            </a:r>
          </a:p>
          <a:p>
            <a:pPr>
              <a:defRPr/>
            </a:pPr>
            <a:r>
              <a:rPr lang="en-US" dirty="0" smtClean="0"/>
              <a:t>Cracks</a:t>
            </a:r>
          </a:p>
          <a:p>
            <a:pPr lvl="1">
              <a:defRPr/>
            </a:pPr>
            <a:r>
              <a:rPr lang="en-US" dirty="0" smtClean="0"/>
              <a:t>Epoxy Inject</a:t>
            </a:r>
          </a:p>
          <a:p>
            <a:pPr lvl="1">
              <a:defRPr/>
            </a:pPr>
            <a:r>
              <a:rPr lang="en-US" dirty="0" smtClean="0"/>
              <a:t>Reline</a:t>
            </a:r>
          </a:p>
          <a:p>
            <a:pPr>
              <a:defRPr/>
            </a:pPr>
            <a:r>
              <a:rPr lang="en-US" dirty="0" smtClean="0"/>
              <a:t>Relay</a:t>
            </a:r>
          </a:p>
          <a:p>
            <a:pPr>
              <a:defRPr/>
            </a:pPr>
            <a:r>
              <a:rPr lang="en-US" dirty="0" smtClean="0"/>
              <a:t>Replace</a:t>
            </a:r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Relining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Slip lining</a:t>
            </a:r>
          </a:p>
          <a:p>
            <a:pPr lvl="1">
              <a:defRPr/>
            </a:pPr>
            <a:r>
              <a:rPr lang="en-US" dirty="0" smtClean="0"/>
              <a:t>SS 837 Construction Specification</a:t>
            </a:r>
          </a:p>
          <a:p>
            <a:pPr lvl="1">
              <a:defRPr/>
            </a:pPr>
            <a:r>
              <a:rPr lang="en-US" dirty="0" smtClean="0"/>
              <a:t>SS 937 Material Specification</a:t>
            </a:r>
          </a:p>
          <a:p>
            <a:pPr>
              <a:defRPr/>
            </a:pPr>
            <a:r>
              <a:rPr lang="en-US" dirty="0" smtClean="0"/>
              <a:t>Resin Based Liner – SS 834</a:t>
            </a:r>
          </a:p>
          <a:p>
            <a:pPr>
              <a:defRPr/>
            </a:pPr>
            <a:r>
              <a:rPr lang="en-US" dirty="0" smtClean="0"/>
              <a:t>Spiral Wound Profile – SS 841</a:t>
            </a:r>
          </a:p>
          <a:p>
            <a:pPr>
              <a:defRPr/>
            </a:pPr>
            <a:r>
              <a:rPr lang="en-US" dirty="0" smtClean="0"/>
              <a:t>Cured in Place Pipe </a:t>
            </a:r>
          </a:p>
          <a:p>
            <a:pPr lvl="1">
              <a:defRPr/>
            </a:pPr>
            <a:r>
              <a:rPr lang="en-US" dirty="0" smtClean="0"/>
              <a:t>Under development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Drainage Structure Repair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Evaluation performed by an independent, third party P.E.</a:t>
            </a:r>
          </a:p>
          <a:p>
            <a:pPr>
              <a:defRPr/>
            </a:pPr>
            <a:r>
              <a:rPr lang="en-US" dirty="0" smtClean="0"/>
              <a:t>Certifications, repair plan and inspection processes are the same as for conduit</a:t>
            </a:r>
          </a:p>
          <a:p>
            <a:pPr>
              <a:defRPr/>
            </a:pPr>
            <a:r>
              <a:rPr lang="en-US" dirty="0" smtClean="0"/>
              <a:t>Repairs and additional inspections performed at no additional cost to the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Drainage Structure Repairs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Defects Requiring Evaluation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Infiltration between drainage structure</a:t>
                      </a:r>
                      <a:r>
                        <a:rPr lang="en-US" baseline="0" dirty="0" smtClean="0"/>
                        <a:t> and conduit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more than 0.1’ from documented station</a:t>
                      </a:r>
                      <a:r>
                        <a:rPr lang="en-US" baseline="0" dirty="0" smtClean="0"/>
                        <a:t>/</a:t>
                      </a:r>
                      <a:r>
                        <a:rPr lang="en-US" dirty="0" smtClean="0"/>
                        <a:t>offset or elevation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Inver</a:t>
                      </a:r>
                      <a:r>
                        <a:rPr lang="en-US" baseline="0" dirty="0" smtClean="0"/>
                        <a:t>t elevation more than 1” or 5% diameter of the conduit, whichever is greater, from documented elevation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does not seat properly in frame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not placed</a:t>
                      </a:r>
                      <a:r>
                        <a:rPr lang="en-US" baseline="0" dirty="0" smtClean="0"/>
                        <a:t> on required slope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Grate or Frame broken or cracked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Steps</a:t>
                      </a:r>
                      <a:r>
                        <a:rPr lang="en-US" baseline="0" dirty="0" smtClean="0"/>
                        <a:t> do not line 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Drainage structure does not match stand</a:t>
                      </a:r>
                      <a:r>
                        <a:rPr lang="en-US" baseline="0" dirty="0" smtClean="0"/>
                        <a:t>ard construction drawing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Manhole top does</a:t>
                      </a:r>
                      <a:r>
                        <a:rPr lang="en-US" baseline="0" dirty="0" smtClean="0"/>
                        <a:t> not match plans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Payment for all inspections included in the contract price for the pay item</a:t>
            </a:r>
          </a:p>
          <a:p>
            <a:r>
              <a:rPr lang="en-US" dirty="0" smtClean="0"/>
              <a:t>Payment for all required repairs are included in the contract price for the pay item</a:t>
            </a:r>
          </a:p>
          <a:p>
            <a:r>
              <a:rPr lang="en-US" dirty="0" smtClean="0"/>
              <a:t>All required repairs must be completed prior to final acceptance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of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60% paid after installation of conduit or drainage structure</a:t>
            </a:r>
          </a:p>
          <a:p>
            <a:r>
              <a:rPr lang="en-US" dirty="0" smtClean="0"/>
              <a:t>10% paid after performance inspection is completed</a:t>
            </a:r>
          </a:p>
          <a:p>
            <a:r>
              <a:rPr lang="en-US" dirty="0" smtClean="0"/>
              <a:t>30% paid after acceptance of the conduit or drainage structure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SS 802 Development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Originally introduced in 2005</a:t>
            </a:r>
          </a:p>
          <a:p>
            <a:pPr>
              <a:defRPr/>
            </a:pPr>
            <a:r>
              <a:rPr lang="en-US" dirty="0" smtClean="0"/>
              <a:t>Optional on all projects, required on one trial project</a:t>
            </a:r>
          </a:p>
          <a:p>
            <a:pPr>
              <a:defRPr/>
            </a:pPr>
            <a:r>
              <a:rPr lang="en-US" dirty="0" smtClean="0"/>
              <a:t>Rewritten in 2008 </a:t>
            </a:r>
          </a:p>
          <a:p>
            <a:pPr>
              <a:defRPr/>
            </a:pPr>
            <a:r>
              <a:rPr lang="en-US" dirty="0" smtClean="0"/>
              <a:t>Collaboration between Hydraulics, Construction Administration, OCA and Pipe Manufacturers</a:t>
            </a:r>
          </a:p>
          <a:p>
            <a:pPr>
              <a:defRPr/>
            </a:pPr>
            <a:r>
              <a:rPr lang="en-US" dirty="0" smtClean="0"/>
              <a:t>Implemented in Pilot Program 2009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Where to find SS 802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11725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All specifications available on Division of Construction Management Website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r>
              <a:rPr lang="en-US" sz="1800" dirty="0" smtClean="0"/>
              <a:t>http://www.dot.state.oh.us/Divisions/ConstructionMgt/Pages/ProposalNotesSupplementalSpecificationsandSupplements.aspx</a:t>
            </a:r>
            <a:endParaRPr lang="en-US" sz="1800" dirty="0"/>
          </a:p>
        </p:txBody>
      </p:sp>
      <p:pic>
        <p:nvPicPr>
          <p:cNvPr id="38916" name="Content Placeholder 3" descr="specp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286000"/>
            <a:ext cx="5057775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David Riley,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David.Riley@dot.state.oh.us          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614-466-2599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John Stains,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John.Stains@dot.state.oh.us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614-728-1998</a:t>
            </a:r>
          </a:p>
          <a:p>
            <a:pPr eaLnBrk="1" fontAlgn="auto" hangingPunct="1">
              <a:buFont typeface="Wingdings 2"/>
              <a:buNone/>
              <a:defRPr/>
            </a:pPr>
            <a:endParaRPr lang="en-US" sz="2000" dirty="0" smtClean="0"/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Becky Humphreys, P.E.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Becky.Humphreys@dot.state.oh.us </a:t>
            </a:r>
          </a:p>
          <a:p>
            <a:pPr eaLnBrk="1" fontAlgn="auto" hangingPunct="1">
              <a:buFont typeface="Wingdings 2"/>
              <a:buNone/>
              <a:defRPr/>
            </a:pPr>
            <a:r>
              <a:rPr lang="en-US" sz="2000" dirty="0" smtClean="0"/>
              <a:t>614-387-1125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Purpose of SS 802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Take advantage of efficiencies in time and cost by allowing the contractor to choose method of installation</a:t>
            </a:r>
          </a:p>
          <a:p>
            <a:pPr>
              <a:defRPr/>
            </a:pPr>
            <a:r>
              <a:rPr lang="en-US" dirty="0" smtClean="0"/>
              <a:t>Encourage innovative and creative construction techniques</a:t>
            </a:r>
          </a:p>
          <a:p>
            <a:pPr>
              <a:defRPr/>
            </a:pPr>
            <a:r>
              <a:rPr lang="en-US" dirty="0" smtClean="0"/>
              <a:t>Allow for new pipe materials to be introduced 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Fully implement SS 802 on all projects by the end of 2010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Integrate </a:t>
            </a:r>
            <a:r>
              <a:rPr lang="en-US" dirty="0" smtClean="0"/>
              <a:t>inspection data into culvert inventory</a:t>
            </a:r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95400" y="2819400"/>
          <a:ext cx="6096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A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B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Type C (lf)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(lf)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32,829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202,226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100,207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335,262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16,463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199,352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82,596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298,411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19,908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194,880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83,295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298,082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FY 2010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16,656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137,484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80,466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234,607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Elements of SS 802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Develop installation plan</a:t>
            </a:r>
          </a:p>
          <a:p>
            <a:pPr>
              <a:defRPr/>
            </a:pPr>
            <a:r>
              <a:rPr lang="en-US" dirty="0" smtClean="0"/>
              <a:t>Construct pipe and drainage structures according to installation plan</a:t>
            </a:r>
          </a:p>
          <a:p>
            <a:pPr>
              <a:defRPr/>
            </a:pPr>
            <a:r>
              <a:rPr lang="en-US" dirty="0" smtClean="0"/>
              <a:t>Inspect pipe and drainage structures 30 days after construction</a:t>
            </a:r>
          </a:p>
          <a:p>
            <a:pPr>
              <a:defRPr/>
            </a:pPr>
            <a:r>
              <a:rPr lang="en-US" dirty="0" smtClean="0"/>
              <a:t>Repair any defects at no additional cost to Department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Approved 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Conduit material specifically detailed in the plans or listed in the specification by installation type</a:t>
            </a:r>
          </a:p>
          <a:p>
            <a:pPr>
              <a:defRPr/>
            </a:pPr>
            <a:r>
              <a:rPr lang="en-US" dirty="0" smtClean="0"/>
              <a:t>Drainage structure materials listed in the specification</a:t>
            </a:r>
          </a:p>
          <a:p>
            <a:pPr>
              <a:defRPr/>
            </a:pPr>
            <a:r>
              <a:rPr lang="en-US" dirty="0" smtClean="0"/>
              <a:t>Bedding and backfill material listed in the specification </a:t>
            </a:r>
          </a:p>
          <a:p>
            <a:pPr>
              <a:defRPr/>
            </a:pPr>
            <a:r>
              <a:rPr lang="en-US" dirty="0" smtClean="0"/>
              <a:t>All other materials as listed in the specification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Installation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Trench and excavation geometry</a:t>
            </a:r>
          </a:p>
          <a:p>
            <a:pPr>
              <a:defRPr/>
            </a:pPr>
            <a:r>
              <a:rPr lang="en-US" dirty="0" smtClean="0"/>
              <a:t>Identify all cut and fill installations</a:t>
            </a:r>
          </a:p>
          <a:p>
            <a:pPr>
              <a:defRPr/>
            </a:pPr>
            <a:r>
              <a:rPr lang="en-US" dirty="0" smtClean="0"/>
              <a:t>Identify bedding and backfill material</a:t>
            </a:r>
          </a:p>
          <a:p>
            <a:pPr>
              <a:defRPr/>
            </a:pPr>
            <a:r>
              <a:rPr lang="en-US" dirty="0" smtClean="0"/>
              <a:t>Identify lift thickness, compaction equipment and compaction density</a:t>
            </a:r>
          </a:p>
          <a:p>
            <a:pPr>
              <a:defRPr/>
            </a:pPr>
            <a:r>
              <a:rPr lang="en-US" dirty="0" smtClean="0"/>
              <a:t>Conduit type, size and type of drainage structures</a:t>
            </a:r>
          </a:p>
          <a:p>
            <a:pPr>
              <a:defRPr/>
            </a:pPr>
            <a:r>
              <a:rPr lang="en-US" dirty="0" smtClean="0"/>
              <a:t>Maximum joint gap</a:t>
            </a:r>
          </a:p>
          <a:p>
            <a:pPr>
              <a:defRPr/>
            </a:pPr>
            <a:r>
              <a:rPr lang="en-US" dirty="0" smtClean="0"/>
              <a:t>Other details as needed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P_January 2005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ate xmlns="13159350-5204-4b98-be1d-eecde790c672" xsi:nil="true"/>
    <Description0 xmlns="13159350-5204-4b98-be1d-eecde790c67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05275B6CADC047BE3EE8C7E1C9C4E5" ma:contentTypeVersion="2" ma:contentTypeDescription="Create a new document." ma:contentTypeScope="" ma:versionID="47cfc6688d90bf42c2d333b4716ab060">
  <xsd:schema xmlns:xsd="http://www.w3.org/2001/XMLSchema" xmlns:xs="http://www.w3.org/2001/XMLSchema" xmlns:p="http://schemas.microsoft.com/office/2006/metadata/properties" xmlns:ns2="13159350-5204-4b98-be1d-eecde790c672" targetNamespace="http://schemas.microsoft.com/office/2006/metadata/properties" ma:root="true" ma:fieldsID="4faff0886ead45266cef0594f2a3ca5c" ns2:_="">
    <xsd:import namespace="13159350-5204-4b98-be1d-eecde790c672"/>
    <xsd:element name="properties">
      <xsd:complexType>
        <xsd:sequence>
          <xsd:element name="documentManagement">
            <xsd:complexType>
              <xsd:all>
                <xsd:element ref="ns2:Date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59350-5204-4b98-be1d-eecde790c672" elementFormDefault="qualified">
    <xsd:import namespace="http://schemas.microsoft.com/office/2006/documentManagement/types"/>
    <xsd:import namespace="http://schemas.microsoft.com/office/infopath/2007/PartnerControls"/>
    <xsd:element name="Date" ma:index="8" nillable="true" ma:displayName="Date" ma:format="DateOnly" ma:internalName="Date">
      <xsd:simpleType>
        <xsd:restriction base="dms:DateTime"/>
      </xsd:simpleType>
    </xsd:element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A62AE2-5737-44B6-8329-B3BA10175511}"/>
</file>

<file path=customXml/itemProps2.xml><?xml version="1.0" encoding="utf-8"?>
<ds:datastoreItem xmlns:ds="http://schemas.openxmlformats.org/officeDocument/2006/customXml" ds:itemID="{6D97BD5C-EDF5-4FF6-800C-984723A68E97}"/>
</file>

<file path=customXml/itemProps3.xml><?xml version="1.0" encoding="utf-8"?>
<ds:datastoreItem xmlns:ds="http://schemas.openxmlformats.org/officeDocument/2006/customXml" ds:itemID="{55329B9A-A477-40FE-BB49-D23EFA3A2C9E}"/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3022</TotalTime>
  <Words>1338</Words>
  <Application>Microsoft Office PowerPoint</Application>
  <PresentationFormat>On-screen Show (4:3)</PresentationFormat>
  <Paragraphs>272</Paragraphs>
  <Slides>41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BMP_January 2005</vt:lpstr>
      <vt:lpstr>Drawing</vt:lpstr>
      <vt:lpstr>Supplemental Specification 802: Constructing and Inspecting Pipe Culverts, Sewers, Drains and Drainage Structures</vt:lpstr>
      <vt:lpstr>Performance vs. Method Specs</vt:lpstr>
      <vt:lpstr>Other ODOT Performance Based Specifications</vt:lpstr>
      <vt:lpstr>SS 802 Development</vt:lpstr>
      <vt:lpstr>Purpose of SS 802</vt:lpstr>
      <vt:lpstr>Goals</vt:lpstr>
      <vt:lpstr>Elements of SS 802</vt:lpstr>
      <vt:lpstr>Approved Materials</vt:lpstr>
      <vt:lpstr>Installation Plan</vt:lpstr>
      <vt:lpstr>Installation Plan</vt:lpstr>
      <vt:lpstr>Installation Plan Deviations</vt:lpstr>
      <vt:lpstr>Construction Inspection</vt:lpstr>
      <vt:lpstr>Post Construction Inspection</vt:lpstr>
      <vt:lpstr>Post Construction Inspection</vt:lpstr>
      <vt:lpstr>Manual Inspection</vt:lpstr>
      <vt:lpstr>Manual Inspection</vt:lpstr>
      <vt:lpstr>Remote Inspection</vt:lpstr>
      <vt:lpstr>Remote Inspection</vt:lpstr>
      <vt:lpstr>Crawler Mounted Camera</vt:lpstr>
      <vt:lpstr>Crawler Mounted Camera</vt:lpstr>
      <vt:lpstr>Crawler Mounted Camera with Laser Profiler</vt:lpstr>
      <vt:lpstr>Crawler Mounted Camera with Laser Profiler</vt:lpstr>
      <vt:lpstr>Crawler Mounted Camera with Laser Profiler</vt:lpstr>
      <vt:lpstr>Control Station for Crawler and Laser Profiler</vt:lpstr>
      <vt:lpstr>Laser Profiler Reporting</vt:lpstr>
      <vt:lpstr>Conduit Repairs</vt:lpstr>
      <vt:lpstr>Conduit Repairs</vt:lpstr>
      <vt:lpstr>Conduit Repairs</vt:lpstr>
      <vt:lpstr>Conduit Repairs</vt:lpstr>
      <vt:lpstr>Conduit Repairs – Metal </vt:lpstr>
      <vt:lpstr>Conduit Repairs - Rigid</vt:lpstr>
      <vt:lpstr>Conduit Repairs - Plastic</vt:lpstr>
      <vt:lpstr>Repair Methods – Flexible Pipe</vt:lpstr>
      <vt:lpstr>Repair Methods – Rigid Pipe</vt:lpstr>
      <vt:lpstr>Relining Methods</vt:lpstr>
      <vt:lpstr>Drainage Structure Repair</vt:lpstr>
      <vt:lpstr>Drainage Structure Repairs</vt:lpstr>
      <vt:lpstr>Basis of Payment</vt:lpstr>
      <vt:lpstr>Basis of Payment</vt:lpstr>
      <vt:lpstr>Where to find SS 802</vt:lpstr>
      <vt:lpstr>Contact Information</vt:lpstr>
    </vt:vector>
  </TitlesOfParts>
  <Company>ODOT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Supplemental Specification 802 Performance Based Specification for Pipe and Drainage Structures (*Now 611)</dc:title>
  <dc:creator>John Stains</dc:creator>
  <cp:lastModifiedBy>John Stains</cp:lastModifiedBy>
  <cp:revision>266</cp:revision>
  <cp:lastPrinted>2003-02-06T17:41:43Z</cp:lastPrinted>
  <dcterms:created xsi:type="dcterms:W3CDTF">2009-10-29T14:46:34Z</dcterms:created>
  <dcterms:modified xsi:type="dcterms:W3CDTF">2010-07-29T11:10:34Z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0x010100A605275B6CADC047BE3EE8C7E1C9C4E5</vt:lpwstr>
  </property>
</Properties>
</file>